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3" r:id="rId3"/>
    <p:sldId id="274" r:id="rId4"/>
    <p:sldId id="275" r:id="rId5"/>
    <p:sldId id="257" r:id="rId6"/>
    <p:sldId id="265" r:id="rId7"/>
    <p:sldId id="266" r:id="rId8"/>
    <p:sldId id="258" r:id="rId9"/>
    <p:sldId id="259" r:id="rId10"/>
    <p:sldId id="260" r:id="rId11"/>
    <p:sldId id="276" r:id="rId12"/>
    <p:sldId id="261" r:id="rId13"/>
    <p:sldId id="277" r:id="rId14"/>
    <p:sldId id="278" r:id="rId15"/>
    <p:sldId id="262" r:id="rId16"/>
    <p:sldId id="263" r:id="rId17"/>
    <p:sldId id="264" r:id="rId18"/>
    <p:sldId id="267" r:id="rId19"/>
    <p:sldId id="268" r:id="rId20"/>
    <p:sldId id="269" r:id="rId21"/>
    <p:sldId id="270" r:id="rId22"/>
    <p:sldId id="271" r:id="rId23"/>
    <p:sldId id="272" r:id="rId24"/>
    <p:sldId id="279"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31" autoAdjust="0"/>
    <p:restoredTop sz="94660"/>
  </p:normalViewPr>
  <p:slideViewPr>
    <p:cSldViewPr snapToGrid="0">
      <p:cViewPr varScale="1">
        <p:scale>
          <a:sx n="92" d="100"/>
          <a:sy n="92" d="100"/>
        </p:scale>
        <p:origin x="138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1307CC9-4FB4-4E21-AA09-96671D795B51}" type="datetimeFigureOut">
              <a:rPr lang="en-US" smtClean="0"/>
              <a:t>9/13/2016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658E71-3A87-412B-AAFD-7CD29DF00819}" type="slidenum">
              <a:rPr lang="en-US" smtClean="0"/>
              <a:t>‹#›</a:t>
            </a:fld>
            <a:endParaRPr lang="en-US"/>
          </a:p>
        </p:txBody>
      </p:sp>
    </p:spTree>
    <p:extLst>
      <p:ext uri="{BB962C8B-B14F-4D97-AF65-F5344CB8AC3E}">
        <p14:creationId xmlns:p14="http://schemas.microsoft.com/office/powerpoint/2010/main" val="2880230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307CC9-4FB4-4E21-AA09-96671D795B51}" type="datetimeFigureOut">
              <a:rPr lang="en-US" smtClean="0"/>
              <a:t>9/13/2016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658E71-3A87-412B-AAFD-7CD29DF00819}" type="slidenum">
              <a:rPr lang="en-US" smtClean="0"/>
              <a:t>‹#›</a:t>
            </a:fld>
            <a:endParaRPr lang="en-US"/>
          </a:p>
        </p:txBody>
      </p:sp>
    </p:spTree>
    <p:extLst>
      <p:ext uri="{BB962C8B-B14F-4D97-AF65-F5344CB8AC3E}">
        <p14:creationId xmlns:p14="http://schemas.microsoft.com/office/powerpoint/2010/main" val="1922868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307CC9-4FB4-4E21-AA09-96671D795B51}" type="datetimeFigureOut">
              <a:rPr lang="en-US" smtClean="0"/>
              <a:t>9/13/2016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658E71-3A87-412B-AAFD-7CD29DF00819}" type="slidenum">
              <a:rPr lang="en-US" smtClean="0"/>
              <a:t>‹#›</a:t>
            </a:fld>
            <a:endParaRPr lang="en-US"/>
          </a:p>
        </p:txBody>
      </p:sp>
    </p:spTree>
    <p:extLst>
      <p:ext uri="{BB962C8B-B14F-4D97-AF65-F5344CB8AC3E}">
        <p14:creationId xmlns:p14="http://schemas.microsoft.com/office/powerpoint/2010/main" val="1320383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307CC9-4FB4-4E21-AA09-96671D795B51}" type="datetimeFigureOut">
              <a:rPr lang="en-US" smtClean="0"/>
              <a:t>9/13/2016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658E71-3A87-412B-AAFD-7CD29DF00819}" type="slidenum">
              <a:rPr lang="en-US" smtClean="0"/>
              <a:t>‹#›</a:t>
            </a:fld>
            <a:endParaRPr lang="en-US"/>
          </a:p>
        </p:txBody>
      </p:sp>
    </p:spTree>
    <p:extLst>
      <p:ext uri="{BB962C8B-B14F-4D97-AF65-F5344CB8AC3E}">
        <p14:creationId xmlns:p14="http://schemas.microsoft.com/office/powerpoint/2010/main" val="1992598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307CC9-4FB4-4E21-AA09-96671D795B51}" type="datetimeFigureOut">
              <a:rPr lang="en-US" smtClean="0"/>
              <a:t>9/13/2016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658E71-3A87-412B-AAFD-7CD29DF00819}" type="slidenum">
              <a:rPr lang="en-US" smtClean="0"/>
              <a:t>‹#›</a:t>
            </a:fld>
            <a:endParaRPr lang="en-US"/>
          </a:p>
        </p:txBody>
      </p:sp>
    </p:spTree>
    <p:extLst>
      <p:ext uri="{BB962C8B-B14F-4D97-AF65-F5344CB8AC3E}">
        <p14:creationId xmlns:p14="http://schemas.microsoft.com/office/powerpoint/2010/main" val="1224284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1307CC9-4FB4-4E21-AA09-96671D795B51}" type="datetimeFigureOut">
              <a:rPr lang="en-US" smtClean="0"/>
              <a:t>9/13/2016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658E71-3A87-412B-AAFD-7CD29DF00819}" type="slidenum">
              <a:rPr lang="en-US" smtClean="0"/>
              <a:t>‹#›</a:t>
            </a:fld>
            <a:endParaRPr lang="en-US"/>
          </a:p>
        </p:txBody>
      </p:sp>
    </p:spTree>
    <p:extLst>
      <p:ext uri="{BB962C8B-B14F-4D97-AF65-F5344CB8AC3E}">
        <p14:creationId xmlns:p14="http://schemas.microsoft.com/office/powerpoint/2010/main" val="2079889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1307CC9-4FB4-4E21-AA09-96671D795B51}" type="datetimeFigureOut">
              <a:rPr lang="en-US" smtClean="0"/>
              <a:t>9/13/2016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658E71-3A87-412B-AAFD-7CD29DF00819}" type="slidenum">
              <a:rPr lang="en-US" smtClean="0"/>
              <a:t>‹#›</a:t>
            </a:fld>
            <a:endParaRPr lang="en-US"/>
          </a:p>
        </p:txBody>
      </p:sp>
    </p:spTree>
    <p:extLst>
      <p:ext uri="{BB962C8B-B14F-4D97-AF65-F5344CB8AC3E}">
        <p14:creationId xmlns:p14="http://schemas.microsoft.com/office/powerpoint/2010/main" val="2150061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1307CC9-4FB4-4E21-AA09-96671D795B51}" type="datetimeFigureOut">
              <a:rPr lang="en-US" smtClean="0"/>
              <a:t>9/13/2016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658E71-3A87-412B-AAFD-7CD29DF00819}" type="slidenum">
              <a:rPr lang="en-US" smtClean="0"/>
              <a:t>‹#›</a:t>
            </a:fld>
            <a:endParaRPr lang="en-US"/>
          </a:p>
        </p:txBody>
      </p:sp>
    </p:spTree>
    <p:extLst>
      <p:ext uri="{BB962C8B-B14F-4D97-AF65-F5344CB8AC3E}">
        <p14:creationId xmlns:p14="http://schemas.microsoft.com/office/powerpoint/2010/main" val="4064201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307CC9-4FB4-4E21-AA09-96671D795B51}" type="datetimeFigureOut">
              <a:rPr lang="en-US" smtClean="0"/>
              <a:t>9/13/2016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658E71-3A87-412B-AAFD-7CD29DF00819}" type="slidenum">
              <a:rPr lang="en-US" smtClean="0"/>
              <a:t>‹#›</a:t>
            </a:fld>
            <a:endParaRPr lang="en-US"/>
          </a:p>
        </p:txBody>
      </p:sp>
    </p:spTree>
    <p:extLst>
      <p:ext uri="{BB962C8B-B14F-4D97-AF65-F5344CB8AC3E}">
        <p14:creationId xmlns:p14="http://schemas.microsoft.com/office/powerpoint/2010/main" val="2447374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307CC9-4FB4-4E21-AA09-96671D795B51}" type="datetimeFigureOut">
              <a:rPr lang="en-US" smtClean="0"/>
              <a:t>9/13/2016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658E71-3A87-412B-AAFD-7CD29DF00819}" type="slidenum">
              <a:rPr lang="en-US" smtClean="0"/>
              <a:t>‹#›</a:t>
            </a:fld>
            <a:endParaRPr lang="en-US"/>
          </a:p>
        </p:txBody>
      </p:sp>
    </p:spTree>
    <p:extLst>
      <p:ext uri="{BB962C8B-B14F-4D97-AF65-F5344CB8AC3E}">
        <p14:creationId xmlns:p14="http://schemas.microsoft.com/office/powerpoint/2010/main" val="1166740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307CC9-4FB4-4E21-AA09-96671D795B51}" type="datetimeFigureOut">
              <a:rPr lang="en-US" smtClean="0"/>
              <a:t>9/13/2016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658E71-3A87-412B-AAFD-7CD29DF00819}" type="slidenum">
              <a:rPr lang="en-US" smtClean="0"/>
              <a:t>‹#›</a:t>
            </a:fld>
            <a:endParaRPr lang="en-US"/>
          </a:p>
        </p:txBody>
      </p:sp>
    </p:spTree>
    <p:extLst>
      <p:ext uri="{BB962C8B-B14F-4D97-AF65-F5344CB8AC3E}">
        <p14:creationId xmlns:p14="http://schemas.microsoft.com/office/powerpoint/2010/main" val="1335256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307CC9-4FB4-4E21-AA09-96671D795B51}" type="datetimeFigureOut">
              <a:rPr lang="en-US" smtClean="0"/>
              <a:t>9/13/2016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658E71-3A87-412B-AAFD-7CD29DF00819}" type="slidenum">
              <a:rPr lang="en-US" smtClean="0"/>
              <a:t>‹#›</a:t>
            </a:fld>
            <a:endParaRPr lang="en-US"/>
          </a:p>
        </p:txBody>
      </p:sp>
    </p:spTree>
    <p:extLst>
      <p:ext uri="{BB962C8B-B14F-4D97-AF65-F5344CB8AC3E}">
        <p14:creationId xmlns:p14="http://schemas.microsoft.com/office/powerpoint/2010/main" val="31259273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accent1"/>
                </a:solidFill>
              </a:rPr>
              <a:t>Auschwitz</a:t>
            </a:r>
            <a:br>
              <a:rPr lang="en-US" dirty="0" smtClean="0">
                <a:solidFill>
                  <a:schemeClr val="accent1"/>
                </a:solidFill>
              </a:rPr>
            </a:br>
            <a:r>
              <a:rPr lang="en-US" dirty="0" smtClean="0">
                <a:solidFill>
                  <a:schemeClr val="accent1"/>
                </a:solidFill>
              </a:rPr>
              <a:t>Krakow, Poland</a:t>
            </a:r>
            <a:endParaRPr lang="en-US" dirty="0">
              <a:solidFill>
                <a:schemeClr val="accent1"/>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98935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1"/>
                </a:solidFill>
              </a:rPr>
              <a:t>Personal Belongings of Victims </a:t>
            </a:r>
            <a:endParaRPr lang="en-US" dirty="0"/>
          </a:p>
        </p:txBody>
      </p:sp>
      <p:pic>
        <p:nvPicPr>
          <p:cNvPr id="4" name="Content Placeholder 3"/>
          <p:cNvPicPr>
            <a:picLocks noGrp="1" noChangeAspect="1"/>
          </p:cNvPicPr>
          <p:nvPr>
            <p:ph idx="1"/>
          </p:nvPr>
        </p:nvPicPr>
        <p:blipFill>
          <a:blip r:embed="rId2"/>
          <a:stretch>
            <a:fillRect/>
          </a:stretch>
        </p:blipFill>
        <p:spPr>
          <a:xfrm>
            <a:off x="928255" y="1954285"/>
            <a:ext cx="3048000" cy="2286000"/>
          </a:xfrm>
          <a:prstGeom prst="rect">
            <a:avLst/>
          </a:prstGeom>
        </p:spPr>
      </p:pic>
      <p:pic>
        <p:nvPicPr>
          <p:cNvPr id="7" name="Picture 6"/>
          <p:cNvPicPr>
            <a:picLocks noChangeAspect="1"/>
          </p:cNvPicPr>
          <p:nvPr/>
        </p:nvPicPr>
        <p:blipFill>
          <a:blip r:embed="rId3"/>
          <a:stretch>
            <a:fillRect/>
          </a:stretch>
        </p:blipFill>
        <p:spPr>
          <a:xfrm>
            <a:off x="3048000" y="3948545"/>
            <a:ext cx="3048000" cy="2286000"/>
          </a:xfrm>
          <a:prstGeom prst="rect">
            <a:avLst/>
          </a:prstGeom>
        </p:spPr>
      </p:pic>
      <p:pic>
        <p:nvPicPr>
          <p:cNvPr id="8" name="Picture 7"/>
          <p:cNvPicPr>
            <a:picLocks noChangeAspect="1"/>
          </p:cNvPicPr>
          <p:nvPr/>
        </p:nvPicPr>
        <p:blipFill>
          <a:blip r:embed="rId4"/>
          <a:stretch>
            <a:fillRect/>
          </a:stretch>
        </p:blipFill>
        <p:spPr>
          <a:xfrm>
            <a:off x="5261264" y="1724748"/>
            <a:ext cx="3048000" cy="2286000"/>
          </a:xfrm>
          <a:prstGeom prst="rect">
            <a:avLst/>
          </a:prstGeom>
        </p:spPr>
      </p:pic>
    </p:spTree>
    <p:extLst>
      <p:ext uri="{BB962C8B-B14F-4D97-AF65-F5344CB8AC3E}">
        <p14:creationId xmlns:p14="http://schemas.microsoft.com/office/powerpoint/2010/main" val="3590949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chemeClr val="accent1"/>
                </a:solidFill>
              </a:rPr>
              <a:t>The Holocaust was also the largest theft in all of human history.</a:t>
            </a:r>
          </a:p>
          <a:p>
            <a:endParaRPr lang="en-US" dirty="0" smtClean="0">
              <a:solidFill>
                <a:schemeClr val="accent1"/>
              </a:solidFill>
            </a:endParaRPr>
          </a:p>
          <a:p>
            <a:r>
              <a:rPr lang="en-US" dirty="0" smtClean="0">
                <a:solidFill>
                  <a:schemeClr val="accent1"/>
                </a:solidFill>
              </a:rPr>
              <a:t>Victim’s belongings were all taken from them.</a:t>
            </a:r>
          </a:p>
          <a:p>
            <a:endParaRPr lang="en-US" dirty="0" smtClean="0">
              <a:solidFill>
                <a:schemeClr val="accent1"/>
              </a:solidFill>
            </a:endParaRPr>
          </a:p>
          <a:p>
            <a:r>
              <a:rPr lang="en-US" dirty="0" smtClean="0">
                <a:solidFill>
                  <a:schemeClr val="accent1"/>
                </a:solidFill>
              </a:rPr>
              <a:t>Some of the things they brought with them are in the museum.  Most of their belongings were used for the Nazi war machine or given to Germans who had been bombed.</a:t>
            </a:r>
            <a:endParaRPr lang="en-US" dirty="0">
              <a:solidFill>
                <a:schemeClr val="accent1"/>
              </a:solidFill>
            </a:endParaRPr>
          </a:p>
        </p:txBody>
      </p:sp>
    </p:spTree>
    <p:extLst>
      <p:ext uri="{BB962C8B-B14F-4D97-AF65-F5344CB8AC3E}">
        <p14:creationId xmlns:p14="http://schemas.microsoft.com/office/powerpoint/2010/main" val="28556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solidFill>
                  <a:schemeClr val="accent1"/>
                </a:solidFill>
              </a:rPr>
              <a:t>Personal Belongings of Victims </a:t>
            </a:r>
            <a:endParaRPr lang="en-US" dirty="0">
              <a:solidFill>
                <a:schemeClr val="accent1"/>
              </a:solidFill>
            </a:endParaRPr>
          </a:p>
        </p:txBody>
      </p:sp>
      <p:pic>
        <p:nvPicPr>
          <p:cNvPr id="4" name="Content Placeholder 3"/>
          <p:cNvPicPr>
            <a:picLocks noGrp="1" noChangeAspect="1"/>
          </p:cNvPicPr>
          <p:nvPr>
            <p:ph sz="half" idx="1"/>
          </p:nvPr>
        </p:nvPicPr>
        <p:blipFill>
          <a:blip r:embed="rId2"/>
          <a:stretch>
            <a:fillRect/>
          </a:stretch>
        </p:blipFill>
        <p:spPr>
          <a:xfrm>
            <a:off x="393121" y="2057400"/>
            <a:ext cx="4018877" cy="3014158"/>
          </a:xfrm>
          <a:prstGeom prst="rect">
            <a:avLst/>
          </a:prstGeom>
        </p:spPr>
      </p:pic>
      <p:sp>
        <p:nvSpPr>
          <p:cNvPr id="6" name="Content Placeholder 5"/>
          <p:cNvSpPr>
            <a:spLocks noGrp="1"/>
          </p:cNvSpPr>
          <p:nvPr>
            <p:ph sz="half" idx="2"/>
          </p:nvPr>
        </p:nvSpPr>
        <p:spPr/>
        <p:txBody>
          <a:bodyPr/>
          <a:lstStyle/>
          <a:p>
            <a:r>
              <a:rPr lang="en-US" dirty="0" smtClean="0">
                <a:solidFill>
                  <a:schemeClr val="accent1"/>
                </a:solidFill>
              </a:rPr>
              <a:t>The Nazi’s first victims were the disabled</a:t>
            </a:r>
          </a:p>
          <a:p>
            <a:endParaRPr lang="en-US" dirty="0" smtClean="0">
              <a:solidFill>
                <a:schemeClr val="accent1"/>
              </a:solidFill>
            </a:endParaRPr>
          </a:p>
          <a:p>
            <a:r>
              <a:rPr lang="en-US" dirty="0" smtClean="0">
                <a:solidFill>
                  <a:schemeClr val="accent1"/>
                </a:solidFill>
              </a:rPr>
              <a:t>The first use of poison gas was in vans where the Nazis poisoned the physically and mentally disabled  </a:t>
            </a:r>
          </a:p>
          <a:p>
            <a:endParaRPr lang="en-US" dirty="0"/>
          </a:p>
        </p:txBody>
      </p:sp>
    </p:spTree>
    <p:extLst>
      <p:ext uri="{BB962C8B-B14F-4D97-AF65-F5344CB8AC3E}">
        <p14:creationId xmlns:p14="http://schemas.microsoft.com/office/powerpoint/2010/main" val="2945625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solidFill>
                  <a:schemeClr val="accent1"/>
                </a:solidFill>
              </a:rPr>
              <a:t>Personal Belongings of Victims </a:t>
            </a:r>
            <a:endParaRPr lang="en-US" dirty="0"/>
          </a:p>
        </p:txBody>
      </p:sp>
      <p:pic>
        <p:nvPicPr>
          <p:cNvPr id="7" name="Content Placeholder 6"/>
          <p:cNvPicPr>
            <a:picLocks noGrp="1" noChangeAspect="1"/>
          </p:cNvPicPr>
          <p:nvPr>
            <p:ph idx="1"/>
          </p:nvPr>
        </p:nvPicPr>
        <p:blipFill>
          <a:blip r:embed="rId2"/>
          <a:stretch>
            <a:fillRect/>
          </a:stretch>
        </p:blipFill>
        <p:spPr>
          <a:xfrm>
            <a:off x="1524000" y="1962944"/>
            <a:ext cx="6096000" cy="4076700"/>
          </a:xfrm>
          <a:prstGeom prst="rect">
            <a:avLst/>
          </a:prstGeom>
          <a:ln w="57150">
            <a:solidFill>
              <a:schemeClr val="accent1"/>
            </a:solidFill>
          </a:ln>
        </p:spPr>
      </p:pic>
    </p:spTree>
    <p:extLst>
      <p:ext uri="{BB962C8B-B14F-4D97-AF65-F5344CB8AC3E}">
        <p14:creationId xmlns:p14="http://schemas.microsoft.com/office/powerpoint/2010/main" val="1453419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solidFill>
              </a:rPr>
              <a:t>Victim’s Hair</a:t>
            </a:r>
            <a:endParaRPr lang="en-US" dirty="0">
              <a:solidFill>
                <a:schemeClr val="accent1"/>
              </a:solidFill>
            </a:endParaRPr>
          </a:p>
        </p:txBody>
      </p:sp>
      <p:pic>
        <p:nvPicPr>
          <p:cNvPr id="4" name="Content Placeholder 3"/>
          <p:cNvPicPr>
            <a:picLocks noGrp="1" noChangeAspect="1"/>
          </p:cNvPicPr>
          <p:nvPr>
            <p:ph idx="1"/>
          </p:nvPr>
        </p:nvPicPr>
        <p:blipFill>
          <a:blip r:embed="rId2"/>
          <a:stretch>
            <a:fillRect/>
          </a:stretch>
        </p:blipFill>
        <p:spPr>
          <a:xfrm>
            <a:off x="1519237" y="1991519"/>
            <a:ext cx="6105525" cy="4019550"/>
          </a:xfrm>
          <a:prstGeom prst="rect">
            <a:avLst/>
          </a:prstGeom>
          <a:ln w="57150">
            <a:solidFill>
              <a:schemeClr val="accent1"/>
            </a:solidFill>
          </a:ln>
        </p:spPr>
      </p:pic>
    </p:spTree>
    <p:extLst>
      <p:ext uri="{BB962C8B-B14F-4D97-AF65-F5344CB8AC3E}">
        <p14:creationId xmlns:p14="http://schemas.microsoft.com/office/powerpoint/2010/main" val="3437817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solidFill>
              </a:rPr>
              <a:t>Barracks in Auschwitz I </a:t>
            </a:r>
            <a:endParaRPr lang="en-US" dirty="0">
              <a:solidFill>
                <a:schemeClr val="accent1"/>
              </a:solidFill>
            </a:endParaRPr>
          </a:p>
        </p:txBody>
      </p:sp>
      <p:pic>
        <p:nvPicPr>
          <p:cNvPr id="4" name="Content Placeholder 3"/>
          <p:cNvPicPr>
            <a:picLocks noGrp="1" noChangeAspect="1"/>
          </p:cNvPicPr>
          <p:nvPr>
            <p:ph idx="1"/>
          </p:nvPr>
        </p:nvPicPr>
        <p:blipFill>
          <a:blip r:embed="rId2"/>
          <a:stretch>
            <a:fillRect/>
          </a:stretch>
        </p:blipFill>
        <p:spPr>
          <a:xfrm>
            <a:off x="2852304" y="1690689"/>
            <a:ext cx="3439391" cy="4585855"/>
          </a:xfrm>
          <a:prstGeom prst="rect">
            <a:avLst/>
          </a:prstGeom>
        </p:spPr>
      </p:pic>
    </p:spTree>
    <p:extLst>
      <p:ext uri="{BB962C8B-B14F-4D97-AF65-F5344CB8AC3E}">
        <p14:creationId xmlns:p14="http://schemas.microsoft.com/office/powerpoint/2010/main" val="2439104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solidFill>
              </a:rPr>
              <a:t>Execution Wall</a:t>
            </a:r>
            <a:endParaRPr lang="en-US" dirty="0">
              <a:solidFill>
                <a:schemeClr val="accent1"/>
              </a:solidFill>
            </a:endParaRPr>
          </a:p>
        </p:txBody>
      </p:sp>
      <p:pic>
        <p:nvPicPr>
          <p:cNvPr id="6" name="Content Placeholder 5"/>
          <p:cNvPicPr>
            <a:picLocks noGrp="1" noChangeAspect="1"/>
          </p:cNvPicPr>
          <p:nvPr>
            <p:ph idx="1"/>
          </p:nvPr>
        </p:nvPicPr>
        <p:blipFill>
          <a:blip r:embed="rId2"/>
          <a:stretch>
            <a:fillRect/>
          </a:stretch>
        </p:blipFill>
        <p:spPr>
          <a:xfrm>
            <a:off x="1976004" y="2299782"/>
            <a:ext cx="5191991" cy="3893993"/>
          </a:xfrm>
          <a:prstGeom prst="rect">
            <a:avLst/>
          </a:prstGeom>
        </p:spPr>
      </p:pic>
    </p:spTree>
    <p:extLst>
      <p:ext uri="{BB962C8B-B14F-4D97-AF65-F5344CB8AC3E}">
        <p14:creationId xmlns:p14="http://schemas.microsoft.com/office/powerpoint/2010/main" val="1402108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solidFill>
              </a:rPr>
              <a:t>Auschwitz II</a:t>
            </a:r>
            <a:endParaRPr lang="en-US" dirty="0">
              <a:solidFill>
                <a:schemeClr val="accent1"/>
              </a:solidFill>
            </a:endParaRPr>
          </a:p>
        </p:txBody>
      </p:sp>
      <p:pic>
        <p:nvPicPr>
          <p:cNvPr id="4" name="Content Placeholder 3"/>
          <p:cNvPicPr>
            <a:picLocks noGrp="1" noChangeAspect="1"/>
          </p:cNvPicPr>
          <p:nvPr>
            <p:ph idx="1"/>
          </p:nvPr>
        </p:nvPicPr>
        <p:blipFill>
          <a:blip r:embed="rId2"/>
          <a:stretch>
            <a:fillRect/>
          </a:stretch>
        </p:blipFill>
        <p:spPr>
          <a:xfrm>
            <a:off x="519543" y="1506681"/>
            <a:ext cx="3554017" cy="4738689"/>
          </a:xfrm>
          <a:prstGeom prst="rect">
            <a:avLst/>
          </a:prstGeom>
        </p:spPr>
      </p:pic>
      <p:pic>
        <p:nvPicPr>
          <p:cNvPr id="5" name="Picture 4"/>
          <p:cNvPicPr>
            <a:picLocks noChangeAspect="1"/>
          </p:cNvPicPr>
          <p:nvPr/>
        </p:nvPicPr>
        <p:blipFill>
          <a:blip r:embed="rId3"/>
          <a:stretch>
            <a:fillRect/>
          </a:stretch>
        </p:blipFill>
        <p:spPr>
          <a:xfrm>
            <a:off x="5003061" y="1506681"/>
            <a:ext cx="3512289" cy="4683052"/>
          </a:xfrm>
          <a:prstGeom prst="rect">
            <a:avLst/>
          </a:prstGeom>
        </p:spPr>
      </p:pic>
    </p:spTree>
    <p:extLst>
      <p:ext uri="{BB962C8B-B14F-4D97-AF65-F5344CB8AC3E}">
        <p14:creationId xmlns:p14="http://schemas.microsoft.com/office/powerpoint/2010/main" val="3144156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1977736" y="1943894"/>
            <a:ext cx="5347855" cy="4010891"/>
          </a:xfrm>
          <a:prstGeom prst="rect">
            <a:avLst/>
          </a:prstGeom>
        </p:spPr>
      </p:pic>
    </p:spTree>
    <p:extLst>
      <p:ext uri="{BB962C8B-B14F-4D97-AF65-F5344CB8AC3E}">
        <p14:creationId xmlns:p14="http://schemas.microsoft.com/office/powerpoint/2010/main" val="1451073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a:blip r:embed="rId2"/>
          <a:stretch>
            <a:fillRect/>
          </a:stretch>
        </p:blipFill>
        <p:spPr>
          <a:xfrm>
            <a:off x="353965" y="2337955"/>
            <a:ext cx="3741785" cy="2806339"/>
          </a:xfrm>
          <a:prstGeom prst="rect">
            <a:avLst/>
          </a:prstGeom>
        </p:spPr>
      </p:pic>
      <p:sp>
        <p:nvSpPr>
          <p:cNvPr id="4" name="Content Placeholder 3"/>
          <p:cNvSpPr>
            <a:spLocks noGrp="1"/>
          </p:cNvSpPr>
          <p:nvPr>
            <p:ph sz="half" idx="2"/>
          </p:nvPr>
        </p:nvSpPr>
        <p:spPr/>
        <p:txBody>
          <a:bodyPr/>
          <a:lstStyle/>
          <a:p>
            <a:r>
              <a:rPr lang="en-US" dirty="0" smtClean="0">
                <a:solidFill>
                  <a:schemeClr val="accent1"/>
                </a:solidFill>
              </a:rPr>
              <a:t>Train platform inside the camp</a:t>
            </a:r>
          </a:p>
          <a:p>
            <a:r>
              <a:rPr lang="en-US" dirty="0" smtClean="0">
                <a:solidFill>
                  <a:schemeClr val="accent1"/>
                </a:solidFill>
              </a:rPr>
              <a:t>This was the last place many place saw their loved ones</a:t>
            </a:r>
            <a:endParaRPr lang="en-US" dirty="0">
              <a:solidFill>
                <a:schemeClr val="accent1"/>
              </a:solidFill>
            </a:endParaRPr>
          </a:p>
        </p:txBody>
      </p:sp>
    </p:spTree>
    <p:extLst>
      <p:ext uri="{BB962C8B-B14F-4D97-AF65-F5344CB8AC3E}">
        <p14:creationId xmlns:p14="http://schemas.microsoft.com/office/powerpoint/2010/main" val="2872760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chemeClr val="accent1"/>
              </a:solidFill>
            </a:endParaRPr>
          </a:p>
        </p:txBody>
      </p:sp>
      <p:sp>
        <p:nvSpPr>
          <p:cNvPr id="3" name="Content Placeholder 2"/>
          <p:cNvSpPr>
            <a:spLocks noGrp="1"/>
          </p:cNvSpPr>
          <p:nvPr>
            <p:ph idx="1"/>
          </p:nvPr>
        </p:nvSpPr>
        <p:spPr>
          <a:xfrm>
            <a:off x="628650" y="987136"/>
            <a:ext cx="7886700" cy="5189827"/>
          </a:xfrm>
        </p:spPr>
        <p:txBody>
          <a:bodyPr/>
          <a:lstStyle/>
          <a:p>
            <a:pPr marL="0" indent="0">
              <a:buNone/>
            </a:pPr>
            <a:r>
              <a:rPr lang="en-US" dirty="0" smtClean="0">
                <a:solidFill>
                  <a:schemeClr val="accent1"/>
                </a:solidFill>
              </a:rPr>
              <a:t>A few things before you start. . . </a:t>
            </a:r>
          </a:p>
          <a:p>
            <a:r>
              <a:rPr lang="en-US" dirty="0" smtClean="0">
                <a:solidFill>
                  <a:schemeClr val="accent1"/>
                </a:solidFill>
              </a:rPr>
              <a:t>These pictures are disturbing.  They should be.  Auschwitz is the sight of the largest mass murder in history.</a:t>
            </a:r>
          </a:p>
          <a:p>
            <a:r>
              <a:rPr lang="en-US" dirty="0" smtClean="0">
                <a:solidFill>
                  <a:schemeClr val="accent1"/>
                </a:solidFill>
              </a:rPr>
              <a:t>The pictures cannot communicate the size and feeling of Auschwitz.  For that you have to go and see it for yourself.</a:t>
            </a:r>
          </a:p>
          <a:p>
            <a:r>
              <a:rPr lang="en-US" dirty="0" smtClean="0">
                <a:solidFill>
                  <a:schemeClr val="accent1"/>
                </a:solidFill>
              </a:rPr>
              <a:t>I took almost all of these pictures.  The ones I did not take have a blue outline.  (There are parts of the site you cannot use a camera.)</a:t>
            </a:r>
            <a:endParaRPr lang="en-US" dirty="0">
              <a:solidFill>
                <a:schemeClr val="accent1"/>
              </a:solidFill>
            </a:endParaRPr>
          </a:p>
        </p:txBody>
      </p:sp>
    </p:spTree>
    <p:extLst>
      <p:ext uri="{BB962C8B-B14F-4D97-AF65-F5344CB8AC3E}">
        <p14:creationId xmlns:p14="http://schemas.microsoft.com/office/powerpoint/2010/main" val="3139040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solidFill>
              </a:rPr>
              <a:t>Gas Chamber at Auschwitz II</a:t>
            </a:r>
            <a:endParaRPr lang="en-US" dirty="0">
              <a:solidFill>
                <a:schemeClr val="accent1"/>
              </a:solidFill>
            </a:endParaRPr>
          </a:p>
        </p:txBody>
      </p:sp>
      <p:pic>
        <p:nvPicPr>
          <p:cNvPr id="5" name="Content Placeholder 4"/>
          <p:cNvPicPr>
            <a:picLocks noGrp="1" noChangeAspect="1"/>
          </p:cNvPicPr>
          <p:nvPr>
            <p:ph sz="half" idx="1"/>
          </p:nvPr>
        </p:nvPicPr>
        <p:blipFill>
          <a:blip r:embed="rId2"/>
          <a:stretch>
            <a:fillRect/>
          </a:stretch>
        </p:blipFill>
        <p:spPr>
          <a:xfrm>
            <a:off x="226868" y="1943894"/>
            <a:ext cx="3048000" cy="2286000"/>
          </a:xfrm>
          <a:prstGeom prst="rect">
            <a:avLst/>
          </a:prstGeom>
        </p:spPr>
      </p:pic>
      <p:sp>
        <p:nvSpPr>
          <p:cNvPr id="4" name="Content Placeholder 3"/>
          <p:cNvSpPr>
            <a:spLocks noGrp="1"/>
          </p:cNvSpPr>
          <p:nvPr>
            <p:ph sz="half" idx="2"/>
          </p:nvPr>
        </p:nvSpPr>
        <p:spPr/>
        <p:txBody>
          <a:bodyPr/>
          <a:lstStyle/>
          <a:p>
            <a:r>
              <a:rPr lang="en-US" dirty="0" smtClean="0">
                <a:solidFill>
                  <a:schemeClr val="accent1"/>
                </a:solidFill>
              </a:rPr>
              <a:t>Three massive gas chambers and crematoria at Auschwitz II were blown up by the Nazis as the Soviet Army approached</a:t>
            </a:r>
          </a:p>
          <a:p>
            <a:r>
              <a:rPr lang="en-US" dirty="0" smtClean="0">
                <a:solidFill>
                  <a:schemeClr val="accent1"/>
                </a:solidFill>
              </a:rPr>
              <a:t>Their remains have not been touched since 1945</a:t>
            </a:r>
          </a:p>
          <a:p>
            <a:endParaRPr lang="en-US" dirty="0" smtClean="0">
              <a:solidFill>
                <a:schemeClr val="accent1"/>
              </a:solidFill>
            </a:endParaRPr>
          </a:p>
          <a:p>
            <a:endParaRPr lang="en-US" dirty="0">
              <a:solidFill>
                <a:schemeClr val="accent1"/>
              </a:solidFill>
            </a:endParaRPr>
          </a:p>
        </p:txBody>
      </p:sp>
    </p:spTree>
    <p:extLst>
      <p:ext uri="{BB962C8B-B14F-4D97-AF65-F5344CB8AC3E}">
        <p14:creationId xmlns:p14="http://schemas.microsoft.com/office/powerpoint/2010/main" val="4207025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1"/>
                </a:solidFill>
              </a:rPr>
              <a:t>Gas Chamber at Auschwitz II</a:t>
            </a:r>
            <a:endParaRPr lang="en-US" dirty="0"/>
          </a:p>
        </p:txBody>
      </p:sp>
      <p:pic>
        <p:nvPicPr>
          <p:cNvPr id="4" name="Content Placeholder 3"/>
          <p:cNvPicPr>
            <a:picLocks noGrp="1" noChangeAspect="1"/>
          </p:cNvPicPr>
          <p:nvPr>
            <p:ph idx="1"/>
          </p:nvPr>
        </p:nvPicPr>
        <p:blipFill>
          <a:blip r:embed="rId2"/>
          <a:stretch>
            <a:fillRect/>
          </a:stretch>
        </p:blipFill>
        <p:spPr>
          <a:xfrm>
            <a:off x="886691" y="1777640"/>
            <a:ext cx="3048000" cy="2286000"/>
          </a:xfrm>
          <a:prstGeom prst="rect">
            <a:avLst/>
          </a:prstGeom>
        </p:spPr>
      </p:pic>
      <p:pic>
        <p:nvPicPr>
          <p:cNvPr id="5" name="Picture 4"/>
          <p:cNvPicPr>
            <a:picLocks noChangeAspect="1"/>
          </p:cNvPicPr>
          <p:nvPr/>
        </p:nvPicPr>
        <p:blipFill>
          <a:blip r:embed="rId3"/>
          <a:stretch>
            <a:fillRect/>
          </a:stretch>
        </p:blipFill>
        <p:spPr>
          <a:xfrm>
            <a:off x="4895850" y="1690689"/>
            <a:ext cx="3920836" cy="2940627"/>
          </a:xfrm>
          <a:prstGeom prst="rect">
            <a:avLst/>
          </a:prstGeom>
        </p:spPr>
      </p:pic>
      <p:pic>
        <p:nvPicPr>
          <p:cNvPr id="6" name="Picture 5"/>
          <p:cNvPicPr>
            <a:picLocks noChangeAspect="1"/>
          </p:cNvPicPr>
          <p:nvPr/>
        </p:nvPicPr>
        <p:blipFill>
          <a:blip r:embed="rId4"/>
          <a:stretch>
            <a:fillRect/>
          </a:stretch>
        </p:blipFill>
        <p:spPr>
          <a:xfrm>
            <a:off x="628650" y="4488873"/>
            <a:ext cx="3048000" cy="2286000"/>
          </a:xfrm>
          <a:prstGeom prst="rect">
            <a:avLst/>
          </a:prstGeom>
        </p:spPr>
      </p:pic>
      <p:pic>
        <p:nvPicPr>
          <p:cNvPr id="7" name="Picture 6"/>
          <p:cNvPicPr>
            <a:picLocks noChangeAspect="1"/>
          </p:cNvPicPr>
          <p:nvPr/>
        </p:nvPicPr>
        <p:blipFill>
          <a:blip r:embed="rId5"/>
          <a:stretch>
            <a:fillRect/>
          </a:stretch>
        </p:blipFill>
        <p:spPr>
          <a:xfrm>
            <a:off x="3371850" y="4063640"/>
            <a:ext cx="3048000" cy="2286000"/>
          </a:xfrm>
          <a:prstGeom prst="rect">
            <a:avLst/>
          </a:prstGeom>
        </p:spPr>
      </p:pic>
    </p:spTree>
    <p:extLst>
      <p:ext uri="{BB962C8B-B14F-4D97-AF65-F5344CB8AC3E}">
        <p14:creationId xmlns:p14="http://schemas.microsoft.com/office/powerpoint/2010/main" val="19591135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7" name="Content Placeholder 6"/>
          <p:cNvPicPr>
            <a:picLocks noGrp="1" noChangeAspect="1"/>
          </p:cNvPicPr>
          <p:nvPr>
            <p:ph sz="half" idx="1"/>
          </p:nvPr>
        </p:nvPicPr>
        <p:blipFill>
          <a:blip r:embed="rId2"/>
          <a:stretch>
            <a:fillRect/>
          </a:stretch>
        </p:blipFill>
        <p:spPr>
          <a:xfrm>
            <a:off x="348096" y="2266011"/>
            <a:ext cx="4058324" cy="3043743"/>
          </a:xfrm>
          <a:prstGeom prst="rect">
            <a:avLst/>
          </a:prstGeom>
        </p:spPr>
      </p:pic>
      <p:sp>
        <p:nvSpPr>
          <p:cNvPr id="6" name="Content Placeholder 5"/>
          <p:cNvSpPr>
            <a:spLocks noGrp="1"/>
          </p:cNvSpPr>
          <p:nvPr>
            <p:ph sz="half" idx="2"/>
          </p:nvPr>
        </p:nvSpPr>
        <p:spPr/>
        <p:txBody>
          <a:bodyPr/>
          <a:lstStyle/>
          <a:p>
            <a:r>
              <a:rPr lang="en-US" dirty="0" smtClean="0">
                <a:solidFill>
                  <a:schemeClr val="accent1"/>
                </a:solidFill>
              </a:rPr>
              <a:t>The camp is massive, much bigger than pictures show</a:t>
            </a:r>
          </a:p>
          <a:p>
            <a:r>
              <a:rPr lang="en-US" dirty="0" smtClean="0">
                <a:solidFill>
                  <a:schemeClr val="accent1"/>
                </a:solidFill>
              </a:rPr>
              <a:t>The plan was for it to be bigger.  The Red Army arrived before the Nazis could finish building all of the planned for barracks </a:t>
            </a:r>
          </a:p>
        </p:txBody>
      </p:sp>
    </p:spTree>
    <p:extLst>
      <p:ext uri="{BB962C8B-B14F-4D97-AF65-F5344CB8AC3E}">
        <p14:creationId xmlns:p14="http://schemas.microsoft.com/office/powerpoint/2010/main" val="17600915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solidFill>
                  <a:schemeClr val="accent1"/>
                </a:solidFill>
              </a:rPr>
              <a:t>Barracks at Auschwitz II</a:t>
            </a:r>
            <a:endParaRPr lang="en-US" dirty="0">
              <a:solidFill>
                <a:schemeClr val="accent1"/>
              </a:solidFill>
            </a:endParaRPr>
          </a:p>
        </p:txBody>
      </p:sp>
      <p:pic>
        <p:nvPicPr>
          <p:cNvPr id="7" name="Content Placeholder 6"/>
          <p:cNvPicPr>
            <a:picLocks noGrp="1" noChangeAspect="1"/>
          </p:cNvPicPr>
          <p:nvPr>
            <p:ph idx="1"/>
          </p:nvPr>
        </p:nvPicPr>
        <p:blipFill>
          <a:blip r:embed="rId2"/>
          <a:stretch>
            <a:fillRect/>
          </a:stretch>
        </p:blipFill>
        <p:spPr>
          <a:xfrm>
            <a:off x="928255" y="1690689"/>
            <a:ext cx="3048000" cy="2286000"/>
          </a:xfrm>
          <a:prstGeom prst="rect">
            <a:avLst/>
          </a:prstGeom>
        </p:spPr>
      </p:pic>
      <p:pic>
        <p:nvPicPr>
          <p:cNvPr id="8" name="Picture 7"/>
          <p:cNvPicPr>
            <a:picLocks noChangeAspect="1"/>
          </p:cNvPicPr>
          <p:nvPr/>
        </p:nvPicPr>
        <p:blipFill>
          <a:blip r:embed="rId3"/>
          <a:stretch>
            <a:fillRect/>
          </a:stretch>
        </p:blipFill>
        <p:spPr>
          <a:xfrm>
            <a:off x="5590309" y="1510145"/>
            <a:ext cx="2286000" cy="3048000"/>
          </a:xfrm>
          <a:prstGeom prst="rect">
            <a:avLst/>
          </a:prstGeom>
        </p:spPr>
      </p:pic>
      <p:pic>
        <p:nvPicPr>
          <p:cNvPr id="9" name="Picture 8"/>
          <p:cNvPicPr>
            <a:picLocks noChangeAspect="1"/>
          </p:cNvPicPr>
          <p:nvPr/>
        </p:nvPicPr>
        <p:blipFill>
          <a:blip r:embed="rId4"/>
          <a:stretch>
            <a:fillRect/>
          </a:stretch>
        </p:blipFill>
        <p:spPr>
          <a:xfrm>
            <a:off x="2497282" y="3577936"/>
            <a:ext cx="2286000" cy="3048000"/>
          </a:xfrm>
          <a:prstGeom prst="rect">
            <a:avLst/>
          </a:prstGeom>
        </p:spPr>
      </p:pic>
    </p:spTree>
    <p:extLst>
      <p:ext uri="{BB962C8B-B14F-4D97-AF65-F5344CB8AC3E}">
        <p14:creationId xmlns:p14="http://schemas.microsoft.com/office/powerpoint/2010/main" val="23315292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chemeClr val="accent1"/>
              </a:solidFill>
            </a:endParaRPr>
          </a:p>
        </p:txBody>
      </p:sp>
      <p:pic>
        <p:nvPicPr>
          <p:cNvPr id="4" name="Content Placeholder 3"/>
          <p:cNvPicPr>
            <a:picLocks noGrp="1" noChangeAspect="1"/>
          </p:cNvPicPr>
          <p:nvPr>
            <p:ph idx="1"/>
          </p:nvPr>
        </p:nvPicPr>
        <p:blipFill>
          <a:blip r:embed="rId2"/>
          <a:stretch>
            <a:fillRect/>
          </a:stretch>
        </p:blipFill>
        <p:spPr>
          <a:xfrm>
            <a:off x="795924" y="1825625"/>
            <a:ext cx="7552152" cy="4351338"/>
          </a:xfrm>
          <a:prstGeom prst="rect">
            <a:avLst/>
          </a:prstGeom>
        </p:spPr>
      </p:pic>
    </p:spTree>
    <p:extLst>
      <p:ext uri="{BB962C8B-B14F-4D97-AF65-F5344CB8AC3E}">
        <p14:creationId xmlns:p14="http://schemas.microsoft.com/office/powerpoint/2010/main" val="494006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solidFill>
              </a:rPr>
              <a:t>Facts that stuck with me. . . </a:t>
            </a:r>
            <a:endParaRPr lang="en-US" dirty="0">
              <a:solidFill>
                <a:schemeClr val="accent1"/>
              </a:solidFill>
            </a:endParaRPr>
          </a:p>
        </p:txBody>
      </p:sp>
      <p:sp>
        <p:nvSpPr>
          <p:cNvPr id="3" name="Content Placeholder 2"/>
          <p:cNvSpPr>
            <a:spLocks noGrp="1"/>
          </p:cNvSpPr>
          <p:nvPr>
            <p:ph idx="1"/>
          </p:nvPr>
        </p:nvSpPr>
        <p:spPr/>
        <p:txBody>
          <a:bodyPr/>
          <a:lstStyle/>
          <a:p>
            <a:r>
              <a:rPr lang="en-US" dirty="0" smtClean="0">
                <a:solidFill>
                  <a:schemeClr val="accent1"/>
                </a:solidFill>
              </a:rPr>
              <a:t>Auschwitz is Hungary’s largest cemetery.  It is in Poland.</a:t>
            </a:r>
          </a:p>
          <a:p>
            <a:r>
              <a:rPr lang="en-US" dirty="0" smtClean="0">
                <a:solidFill>
                  <a:schemeClr val="accent1"/>
                </a:solidFill>
              </a:rPr>
              <a:t>The first tours of Auschwitz were given by survivors.  Despite what had to be and emotionally draining and extremely difficult story to tell, they wanted the world to know.</a:t>
            </a:r>
          </a:p>
          <a:p>
            <a:r>
              <a:rPr lang="en-US" dirty="0" smtClean="0">
                <a:solidFill>
                  <a:schemeClr val="accent1"/>
                </a:solidFill>
              </a:rPr>
              <a:t>The place is huge.  The pictures do not you a good idea of the size.</a:t>
            </a:r>
          </a:p>
          <a:p>
            <a:r>
              <a:rPr lang="en-US" dirty="0" smtClean="0">
                <a:solidFill>
                  <a:schemeClr val="accent1"/>
                </a:solidFill>
              </a:rPr>
              <a:t>Auschwitz has almost 2 million visitors a year.</a:t>
            </a:r>
          </a:p>
        </p:txBody>
      </p:sp>
    </p:spTree>
    <p:extLst>
      <p:ext uri="{BB962C8B-B14F-4D97-AF65-F5344CB8AC3E}">
        <p14:creationId xmlns:p14="http://schemas.microsoft.com/office/powerpoint/2010/main" val="2869597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28650" y="1007918"/>
            <a:ext cx="7886700" cy="5169045"/>
          </a:xfrm>
        </p:spPr>
        <p:txBody>
          <a:bodyPr>
            <a:normAutofit lnSpcReduction="10000"/>
          </a:bodyPr>
          <a:lstStyle/>
          <a:p>
            <a:r>
              <a:rPr lang="en-US" dirty="0" smtClean="0">
                <a:solidFill>
                  <a:schemeClr val="accent1"/>
                </a:solidFill>
              </a:rPr>
              <a:t>What we call Auschwitz was 3 camps-Auschwitz I, II, and III</a:t>
            </a:r>
          </a:p>
          <a:p>
            <a:r>
              <a:rPr lang="en-US" dirty="0" smtClean="0">
                <a:solidFill>
                  <a:schemeClr val="accent1"/>
                </a:solidFill>
              </a:rPr>
              <a:t>Auschwitz I was a former army base.  When the Nazis took it over, it became a work camp.  Today it houses the museum and memorial. </a:t>
            </a:r>
          </a:p>
          <a:p>
            <a:r>
              <a:rPr lang="en-US" dirty="0" smtClean="0">
                <a:solidFill>
                  <a:schemeClr val="accent1"/>
                </a:solidFill>
              </a:rPr>
              <a:t>Auschwitz II (also known as Birkenau)was the death camp.  Most people who arrived there went directly to the gas chamber.  The hundreds of barracks housed workers for Auschwitz III and other slave labor.  Today it looks just like it did when the Soviet Army arrived in 1945. </a:t>
            </a:r>
          </a:p>
          <a:p>
            <a:r>
              <a:rPr lang="en-US" dirty="0" smtClean="0">
                <a:solidFill>
                  <a:schemeClr val="accent1"/>
                </a:solidFill>
              </a:rPr>
              <a:t>Auschwitz III was a series of factories for the Nazi war machine.  It is not open for visitors.</a:t>
            </a:r>
            <a:endParaRPr lang="en-US" dirty="0">
              <a:solidFill>
                <a:schemeClr val="accent1"/>
              </a:solidFill>
            </a:endParaRPr>
          </a:p>
        </p:txBody>
      </p:sp>
    </p:spTree>
    <p:extLst>
      <p:ext uri="{BB962C8B-B14F-4D97-AF65-F5344CB8AC3E}">
        <p14:creationId xmlns:p14="http://schemas.microsoft.com/office/powerpoint/2010/main" val="3088974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3401713" y="2324388"/>
            <a:ext cx="5499410" cy="4351338"/>
          </a:xfrm>
          <a:prstGeom prst="rect">
            <a:avLst/>
          </a:prstGeom>
          <a:ln w="57150">
            <a:solidFill>
              <a:schemeClr val="accent1"/>
            </a:solidFill>
          </a:ln>
        </p:spPr>
      </p:pic>
      <p:pic>
        <p:nvPicPr>
          <p:cNvPr id="4" name="Picture 3"/>
          <p:cNvPicPr>
            <a:picLocks noChangeAspect="1"/>
          </p:cNvPicPr>
          <p:nvPr/>
        </p:nvPicPr>
        <p:blipFill>
          <a:blip r:embed="rId3"/>
          <a:stretch>
            <a:fillRect/>
          </a:stretch>
        </p:blipFill>
        <p:spPr>
          <a:xfrm>
            <a:off x="529937" y="628650"/>
            <a:ext cx="4114800" cy="2628900"/>
          </a:xfrm>
          <a:prstGeom prst="rect">
            <a:avLst/>
          </a:prstGeom>
          <a:ln w="57150">
            <a:solidFill>
              <a:schemeClr val="accent1"/>
            </a:solidFill>
          </a:ln>
        </p:spPr>
      </p:pic>
    </p:spTree>
    <p:extLst>
      <p:ext uri="{BB962C8B-B14F-4D97-AF65-F5344CB8AC3E}">
        <p14:creationId xmlns:p14="http://schemas.microsoft.com/office/powerpoint/2010/main" val="3328736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628650" y="1995054"/>
            <a:ext cx="3382241" cy="2536681"/>
          </a:xfrm>
          <a:prstGeom prst="rect">
            <a:avLst/>
          </a:prstGeom>
        </p:spPr>
      </p:pic>
      <p:pic>
        <p:nvPicPr>
          <p:cNvPr id="5" name="Picture 4"/>
          <p:cNvPicPr>
            <a:picLocks noChangeAspect="1"/>
          </p:cNvPicPr>
          <p:nvPr/>
        </p:nvPicPr>
        <p:blipFill>
          <a:blip r:embed="rId3"/>
          <a:stretch>
            <a:fillRect/>
          </a:stretch>
        </p:blipFill>
        <p:spPr>
          <a:xfrm>
            <a:off x="5344391" y="547689"/>
            <a:ext cx="3048000" cy="2286000"/>
          </a:xfrm>
          <a:prstGeom prst="rect">
            <a:avLst/>
          </a:prstGeom>
        </p:spPr>
      </p:pic>
      <p:pic>
        <p:nvPicPr>
          <p:cNvPr id="6" name="Picture 5"/>
          <p:cNvPicPr>
            <a:picLocks noChangeAspect="1"/>
          </p:cNvPicPr>
          <p:nvPr/>
        </p:nvPicPr>
        <p:blipFill>
          <a:blip r:embed="rId4"/>
          <a:stretch>
            <a:fillRect/>
          </a:stretch>
        </p:blipFill>
        <p:spPr>
          <a:xfrm>
            <a:off x="5725391" y="3318164"/>
            <a:ext cx="2286000" cy="3048000"/>
          </a:xfrm>
          <a:prstGeom prst="rect">
            <a:avLst/>
          </a:prstGeom>
        </p:spPr>
      </p:pic>
      <p:pic>
        <p:nvPicPr>
          <p:cNvPr id="7" name="Picture 6"/>
          <p:cNvPicPr>
            <a:picLocks noChangeAspect="1"/>
          </p:cNvPicPr>
          <p:nvPr/>
        </p:nvPicPr>
        <p:blipFill>
          <a:blip r:embed="rId5"/>
          <a:stretch>
            <a:fillRect/>
          </a:stretch>
        </p:blipFill>
        <p:spPr>
          <a:xfrm>
            <a:off x="2784764" y="3484418"/>
            <a:ext cx="2286000" cy="3048000"/>
          </a:xfrm>
          <a:prstGeom prst="rect">
            <a:avLst/>
          </a:prstGeom>
        </p:spPr>
      </p:pic>
    </p:spTree>
    <p:extLst>
      <p:ext uri="{BB962C8B-B14F-4D97-AF65-F5344CB8AC3E}">
        <p14:creationId xmlns:p14="http://schemas.microsoft.com/office/powerpoint/2010/main" val="491742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solidFill>
              </a:rPr>
              <a:t>Work Will Make You Free</a:t>
            </a:r>
            <a:endParaRPr lang="en-US" dirty="0">
              <a:solidFill>
                <a:schemeClr val="accent1"/>
              </a:solidFill>
            </a:endParaRPr>
          </a:p>
        </p:txBody>
      </p:sp>
      <p:pic>
        <p:nvPicPr>
          <p:cNvPr id="4" name="Content Placeholder 3"/>
          <p:cNvPicPr>
            <a:picLocks noGrp="1" noChangeAspect="1"/>
          </p:cNvPicPr>
          <p:nvPr>
            <p:ph idx="1"/>
          </p:nvPr>
        </p:nvPicPr>
        <p:blipFill>
          <a:blip r:embed="rId2"/>
          <a:stretch>
            <a:fillRect/>
          </a:stretch>
        </p:blipFill>
        <p:spPr>
          <a:xfrm>
            <a:off x="5444836" y="2109355"/>
            <a:ext cx="2763982" cy="3685309"/>
          </a:xfrm>
          <a:prstGeom prst="rect">
            <a:avLst/>
          </a:prstGeom>
        </p:spPr>
      </p:pic>
      <p:pic>
        <p:nvPicPr>
          <p:cNvPr id="5" name="Picture 4"/>
          <p:cNvPicPr>
            <a:picLocks noChangeAspect="1"/>
          </p:cNvPicPr>
          <p:nvPr/>
        </p:nvPicPr>
        <p:blipFill>
          <a:blip r:embed="rId3"/>
          <a:stretch>
            <a:fillRect/>
          </a:stretch>
        </p:blipFill>
        <p:spPr>
          <a:xfrm>
            <a:off x="734291" y="2109355"/>
            <a:ext cx="3661064" cy="3661064"/>
          </a:xfrm>
          <a:prstGeom prst="rect">
            <a:avLst/>
          </a:prstGeom>
          <a:ln w="57150">
            <a:solidFill>
              <a:schemeClr val="accent1"/>
            </a:solidFill>
          </a:ln>
        </p:spPr>
      </p:pic>
    </p:spTree>
    <p:extLst>
      <p:ext uri="{BB962C8B-B14F-4D97-AF65-F5344CB8AC3E}">
        <p14:creationId xmlns:p14="http://schemas.microsoft.com/office/powerpoint/2010/main" val="3042738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Small Gas Chamber, Auschwitz I</a:t>
            </a:r>
            <a:endParaRPr lang="en-US" dirty="0">
              <a:solidFill>
                <a:schemeClr val="accent1"/>
              </a:solidFill>
            </a:endParaRPr>
          </a:p>
        </p:txBody>
      </p:sp>
      <p:pic>
        <p:nvPicPr>
          <p:cNvPr id="4" name="Content Placeholder 3"/>
          <p:cNvPicPr>
            <a:picLocks noGrp="1" noChangeAspect="1"/>
          </p:cNvPicPr>
          <p:nvPr>
            <p:ph idx="1"/>
          </p:nvPr>
        </p:nvPicPr>
        <p:blipFill>
          <a:blip r:embed="rId2"/>
          <a:stretch>
            <a:fillRect/>
          </a:stretch>
        </p:blipFill>
        <p:spPr>
          <a:xfrm>
            <a:off x="4348596" y="1539803"/>
            <a:ext cx="2286000" cy="3048000"/>
          </a:xfrm>
          <a:prstGeom prst="rect">
            <a:avLst/>
          </a:prstGeom>
        </p:spPr>
      </p:pic>
      <p:pic>
        <p:nvPicPr>
          <p:cNvPr id="6" name="Picture 5"/>
          <p:cNvPicPr>
            <a:picLocks noChangeAspect="1"/>
          </p:cNvPicPr>
          <p:nvPr/>
        </p:nvPicPr>
        <p:blipFill>
          <a:blip r:embed="rId3"/>
          <a:stretch>
            <a:fillRect/>
          </a:stretch>
        </p:blipFill>
        <p:spPr>
          <a:xfrm>
            <a:off x="928254" y="3938155"/>
            <a:ext cx="3713017" cy="2784763"/>
          </a:xfrm>
          <a:prstGeom prst="rect">
            <a:avLst/>
          </a:prstGeom>
        </p:spPr>
      </p:pic>
      <p:pic>
        <p:nvPicPr>
          <p:cNvPr id="7" name="Picture 6"/>
          <p:cNvPicPr>
            <a:picLocks noChangeAspect="1"/>
          </p:cNvPicPr>
          <p:nvPr/>
        </p:nvPicPr>
        <p:blipFill>
          <a:blip r:embed="rId4"/>
          <a:stretch>
            <a:fillRect/>
          </a:stretch>
        </p:blipFill>
        <p:spPr>
          <a:xfrm>
            <a:off x="5025738" y="3543300"/>
            <a:ext cx="3865418" cy="2899064"/>
          </a:xfrm>
          <a:prstGeom prst="rect">
            <a:avLst/>
          </a:prstGeom>
        </p:spPr>
      </p:pic>
      <p:pic>
        <p:nvPicPr>
          <p:cNvPr id="8" name="Picture 7"/>
          <p:cNvPicPr>
            <a:picLocks noChangeAspect="1"/>
          </p:cNvPicPr>
          <p:nvPr/>
        </p:nvPicPr>
        <p:blipFill>
          <a:blip r:embed="rId5"/>
          <a:stretch>
            <a:fillRect/>
          </a:stretch>
        </p:blipFill>
        <p:spPr>
          <a:xfrm>
            <a:off x="628650" y="1473995"/>
            <a:ext cx="3048000" cy="2286000"/>
          </a:xfrm>
          <a:prstGeom prst="rect">
            <a:avLst/>
          </a:prstGeom>
        </p:spPr>
      </p:pic>
    </p:spTree>
    <p:extLst>
      <p:ext uri="{BB962C8B-B14F-4D97-AF65-F5344CB8AC3E}">
        <p14:creationId xmlns:p14="http://schemas.microsoft.com/office/powerpoint/2010/main" val="1910278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algn="ctr"/>
            <a:r>
              <a:rPr lang="en-US" dirty="0" smtClean="0">
                <a:solidFill>
                  <a:schemeClr val="accent1"/>
                </a:solidFill>
              </a:rPr>
              <a:t>Museum and Memorial at Auschwitz I</a:t>
            </a:r>
            <a:endParaRPr lang="en-US" dirty="0">
              <a:solidFill>
                <a:schemeClr val="accent1"/>
              </a:solidFill>
            </a:endParaRPr>
          </a:p>
        </p:txBody>
      </p:sp>
      <p:pic>
        <p:nvPicPr>
          <p:cNvPr id="4" name="Content Placeholder 3"/>
          <p:cNvPicPr>
            <a:picLocks noGrp="1" noChangeAspect="1"/>
          </p:cNvPicPr>
          <p:nvPr>
            <p:ph sz="half" idx="1"/>
          </p:nvPr>
        </p:nvPicPr>
        <p:blipFill>
          <a:blip r:embed="rId2"/>
          <a:stretch>
            <a:fillRect/>
          </a:stretch>
        </p:blipFill>
        <p:spPr>
          <a:xfrm>
            <a:off x="1202152" y="2296391"/>
            <a:ext cx="2522989" cy="3363985"/>
          </a:xfrm>
          <a:prstGeom prst="rect">
            <a:avLst/>
          </a:prstGeom>
        </p:spPr>
      </p:pic>
      <p:sp>
        <p:nvSpPr>
          <p:cNvPr id="10" name="Content Placeholder 9"/>
          <p:cNvSpPr>
            <a:spLocks noGrp="1"/>
          </p:cNvSpPr>
          <p:nvPr>
            <p:ph sz="half" idx="2"/>
          </p:nvPr>
        </p:nvSpPr>
        <p:spPr/>
        <p:txBody>
          <a:bodyPr/>
          <a:lstStyle/>
          <a:p>
            <a:r>
              <a:rPr lang="en-US" dirty="0" smtClean="0">
                <a:solidFill>
                  <a:schemeClr val="accent1"/>
                </a:solidFill>
              </a:rPr>
              <a:t>Urn containing ashes of some victims</a:t>
            </a:r>
          </a:p>
          <a:p>
            <a:r>
              <a:rPr lang="en-US" dirty="0" smtClean="0">
                <a:solidFill>
                  <a:schemeClr val="accent1"/>
                </a:solidFill>
              </a:rPr>
              <a:t>According to survivors, ashes were thrown in the river, scattered on the grounds, and tossed in the woods</a:t>
            </a:r>
          </a:p>
          <a:p>
            <a:r>
              <a:rPr lang="en-US" dirty="0" smtClean="0">
                <a:solidFill>
                  <a:schemeClr val="accent1"/>
                </a:solidFill>
              </a:rPr>
              <a:t>When you walk around Auschwitz, you walk on the ashes of victims</a:t>
            </a:r>
            <a:endParaRPr lang="en-US" dirty="0">
              <a:solidFill>
                <a:schemeClr val="accent1"/>
              </a:solidFill>
            </a:endParaRPr>
          </a:p>
        </p:txBody>
      </p:sp>
    </p:spTree>
    <p:extLst>
      <p:ext uri="{BB962C8B-B14F-4D97-AF65-F5344CB8AC3E}">
        <p14:creationId xmlns:p14="http://schemas.microsoft.com/office/powerpoint/2010/main" val="3929414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solidFill>
              </a:rPr>
              <a:t>Poison Gas Canisters </a:t>
            </a:r>
            <a:endParaRPr lang="en-US" dirty="0">
              <a:solidFill>
                <a:schemeClr val="accent1"/>
              </a:solidFill>
            </a:endParaRPr>
          </a:p>
        </p:txBody>
      </p:sp>
      <p:pic>
        <p:nvPicPr>
          <p:cNvPr id="4" name="Content Placeholder 3"/>
          <p:cNvPicPr>
            <a:picLocks noGrp="1" noChangeAspect="1"/>
          </p:cNvPicPr>
          <p:nvPr>
            <p:ph idx="1"/>
          </p:nvPr>
        </p:nvPicPr>
        <p:blipFill>
          <a:blip r:embed="rId2"/>
          <a:stretch>
            <a:fillRect/>
          </a:stretch>
        </p:blipFill>
        <p:spPr>
          <a:xfrm>
            <a:off x="428961" y="1569029"/>
            <a:ext cx="4836295" cy="3627221"/>
          </a:xfrm>
          <a:prstGeom prst="rect">
            <a:avLst/>
          </a:prstGeom>
        </p:spPr>
      </p:pic>
      <p:pic>
        <p:nvPicPr>
          <p:cNvPr id="5" name="Picture 4"/>
          <p:cNvPicPr>
            <a:picLocks noChangeAspect="1"/>
          </p:cNvPicPr>
          <p:nvPr/>
        </p:nvPicPr>
        <p:blipFill>
          <a:blip r:embed="rId3"/>
          <a:stretch>
            <a:fillRect/>
          </a:stretch>
        </p:blipFill>
        <p:spPr>
          <a:xfrm>
            <a:off x="4700154" y="3387436"/>
            <a:ext cx="4267200" cy="3200400"/>
          </a:xfrm>
          <a:prstGeom prst="rect">
            <a:avLst/>
          </a:prstGeom>
        </p:spPr>
      </p:pic>
    </p:spTree>
    <p:extLst>
      <p:ext uri="{BB962C8B-B14F-4D97-AF65-F5344CB8AC3E}">
        <p14:creationId xmlns:p14="http://schemas.microsoft.com/office/powerpoint/2010/main" val="224563067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82</TotalTime>
  <Words>531</Words>
  <Application>Microsoft Office PowerPoint</Application>
  <PresentationFormat>On-screen Show (4:3)</PresentationFormat>
  <Paragraphs>45</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Auschwitz Krakow, Poland</vt:lpstr>
      <vt:lpstr>PowerPoint Presentation</vt:lpstr>
      <vt:lpstr>PowerPoint Presentation</vt:lpstr>
      <vt:lpstr>PowerPoint Presentation</vt:lpstr>
      <vt:lpstr>PowerPoint Presentation</vt:lpstr>
      <vt:lpstr>Work Will Make You Free</vt:lpstr>
      <vt:lpstr>Small Gas Chamber, Auschwitz I</vt:lpstr>
      <vt:lpstr>Museum and Memorial at Auschwitz I</vt:lpstr>
      <vt:lpstr>Poison Gas Canisters </vt:lpstr>
      <vt:lpstr>Personal Belongings of Victims </vt:lpstr>
      <vt:lpstr>PowerPoint Presentation</vt:lpstr>
      <vt:lpstr>Personal Belongings of Victims </vt:lpstr>
      <vt:lpstr>Personal Belongings of Victims </vt:lpstr>
      <vt:lpstr>Victim’s Hair</vt:lpstr>
      <vt:lpstr>Barracks in Auschwitz I </vt:lpstr>
      <vt:lpstr>Execution Wall</vt:lpstr>
      <vt:lpstr>Auschwitz II</vt:lpstr>
      <vt:lpstr>PowerPoint Presentation</vt:lpstr>
      <vt:lpstr>PowerPoint Presentation</vt:lpstr>
      <vt:lpstr>Gas Chamber at Auschwitz II</vt:lpstr>
      <vt:lpstr>Gas Chamber at Auschwitz II</vt:lpstr>
      <vt:lpstr>PowerPoint Presentation</vt:lpstr>
      <vt:lpstr>Barracks at Auschwitz II</vt:lpstr>
      <vt:lpstr>PowerPoint Presentation</vt:lpstr>
      <vt:lpstr>Facts that stuck with me. . .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Auschwitz Krakow, Poland</dc:title>
  <dc:creator>Meghan Matthews</dc:creator>
  <cp:lastModifiedBy>Meghan Matthews</cp:lastModifiedBy>
  <cp:revision>10</cp:revision>
  <dcterms:created xsi:type="dcterms:W3CDTF">2016-09-13T23:51:12Z</dcterms:created>
  <dcterms:modified xsi:type="dcterms:W3CDTF">2016-09-14T01:13:40Z</dcterms:modified>
</cp:coreProperties>
</file>